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8" r:id="rId3"/>
    <p:sldId id="259" r:id="rId4"/>
    <p:sldId id="263" r:id="rId5"/>
    <p:sldId id="261" r:id="rId6"/>
    <p:sldId id="264" r:id="rId7"/>
    <p:sldId id="265" r:id="rId8"/>
    <p:sldId id="266" r:id="rId9"/>
    <p:sldId id="262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00"/>
    <a:srgbClr val="8000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3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4E34-37CF-4694-AC80-49B12289A7C6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8215-F59D-49C3-B464-86179FC11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98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4E34-37CF-4694-AC80-49B12289A7C6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8215-F59D-49C3-B464-86179FC11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07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4E34-37CF-4694-AC80-49B12289A7C6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8215-F59D-49C3-B464-86179FC11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8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715A6-A7B8-4BC9-B697-1483A5F714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5C7C7-0312-431D-9DF7-7840225546B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1274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6AD50-9F81-4EA5-BFF8-1416FEC8C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069FD1-3CC8-4BEF-9506-50D58B1ACA3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968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5E89C-C7E1-48CF-85D0-BDE8035FD1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EA07AD-2694-46F5-9555-20BA3E1C4A4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995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5B221-2F62-4BE6-8A74-F6207184C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349F2B-238C-41A3-8F0E-636E16EEB69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1163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C2C84-B8B1-4534-9AC6-823C5034EE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E20249-903A-439E-A402-C8B0E5DC0AA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369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D0D8B-F724-494A-A38C-E2B9D2EACC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849C56-ADC9-439E-BBEC-462C94B384A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1340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48BAD-D6D8-424A-8947-55E61161BD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8214A6-DD72-4626-B8B5-4383EC33792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9054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DE36B-75A1-4D83-9397-B70FAF0C2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8E870E-6DCF-4E64-8BFC-0E5B4698299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6526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4E34-37CF-4694-AC80-49B12289A7C6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8215-F59D-49C3-B464-86179FC11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33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E31B9-73A3-4FF7-9BDF-1CAACD06C3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7AD12F-ED1C-4E74-9614-86A98434865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733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42D55-4BBF-4A6B-B07E-A71DE28CA7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3D62AE-0696-4ED6-827C-03D923F9641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1622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43A62-F6AE-48C8-901D-A764EB582D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1AB10-42DE-48CA-A583-3E4EEC477C0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2380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4E34-37CF-4694-AC80-49B12289A7C6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8215-F59D-49C3-B464-86179FC11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47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4E34-37CF-4694-AC80-49B12289A7C6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8215-F59D-49C3-B464-86179FC11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39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4E34-37CF-4694-AC80-49B12289A7C6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8215-F59D-49C3-B464-86179FC11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0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4E34-37CF-4694-AC80-49B12289A7C6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8215-F59D-49C3-B464-86179FC11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37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4E34-37CF-4694-AC80-49B12289A7C6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8215-F59D-49C3-B464-86179FC11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2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4E34-37CF-4694-AC80-49B12289A7C6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8215-F59D-49C3-B464-86179FC11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17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4E34-37CF-4694-AC80-49B12289A7C6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08215-F59D-49C3-B464-86179FC11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74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14E34-37CF-4694-AC80-49B12289A7C6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08215-F59D-49C3-B464-86179FC11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7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686F7B-7FDC-4BE3-84F3-7DBB58B91D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0CEC4E-FEA4-4C17-A629-B65D5740FC8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B&#192;I%205%20-%20CHUONG%201.ppt#-1,15,C&#194;U 6:" TargetMode="External"/><Relationship Id="rId3" Type="http://schemas.openxmlformats.org/officeDocument/2006/relationships/hyperlink" Target="B&#192;I%205%20-%20CHUONG%201.ppt#-1,10,C&#194;U 1:" TargetMode="External"/><Relationship Id="rId7" Type="http://schemas.openxmlformats.org/officeDocument/2006/relationships/hyperlink" Target="B&#192;I%205%20-%20CHUONG%201.ppt#-1,14,C&#194;U 5: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B&#192;I%205%20-%20CHUONG%201.ppt#-1,13,C&#194;U 4:" TargetMode="External"/><Relationship Id="rId5" Type="http://schemas.openxmlformats.org/officeDocument/2006/relationships/hyperlink" Target="B&#192;I%205%20-%20CHUONG%201.ppt#-1,12,C&#194;U 3:" TargetMode="External"/><Relationship Id="rId4" Type="http://schemas.openxmlformats.org/officeDocument/2006/relationships/hyperlink" Target="B&#192;I%205%20-%20CHUONG%201.ppt#-1,11,C&#194;U 2:" TargetMode="External"/><Relationship Id="rId9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B&#192;I%205%20-%20CHUONG%201.ppt#-1,9,PowerPoint Presentation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hyperlink" Target="B&#192;I%205%20-%20CHUONG%201.ppt#-1,9,PowerPoint Presentation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76"/>
            <a:ext cx="12192000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5867401"/>
            <a:ext cx="12192000" cy="990600"/>
          </a:xfrm>
          <a:prstGeom prst="rect">
            <a:avLst/>
          </a:prstGeom>
          <a:solidFill>
            <a:srgbClr val="9933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TOÁN </a:t>
            </a:r>
          </a:p>
        </p:txBody>
      </p:sp>
    </p:spTree>
    <p:extLst>
      <p:ext uri="{BB962C8B-B14F-4D97-AF65-F5344CB8AC3E}">
        <p14:creationId xmlns:p14="http://schemas.microsoft.com/office/powerpoint/2010/main" val="96557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30771" y="0"/>
            <a:ext cx="1208985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3887" y="820036"/>
            <a:ext cx="389876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x,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31900" y="1558700"/>
                <a:ext cx="3276600" cy="4616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a) (2x 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+ 2</a:t>
                </a:r>
                <a:r>
                  <a:rPr lang="en-US" sz="2800" baseline="30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3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) : 5 = 2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2x 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+ 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2</a:t>
                </a:r>
                <a:r>
                  <a:rPr lang="en-US" sz="2800" baseline="300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3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 = 2 . 5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2x 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+ 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8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 = 10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2x 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= 10 – 8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  </a:t>
                </a: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2x 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= 2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x 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= 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 :2</m:t>
                    </m:r>
                  </m:oMath>
                </a14:m>
                <a:endParaRPr lang="en-US" sz="2800" b="0" dirty="0" smtClean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x = 1</a:t>
                </a:r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900" y="1558700"/>
                <a:ext cx="3276600" cy="4616648"/>
              </a:xfrm>
              <a:prstGeom prst="rect">
                <a:avLst/>
              </a:prstGeom>
              <a:blipFill>
                <a:blip r:embed="rId2"/>
                <a:stretch>
                  <a:fillRect l="-3717" b="-1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473700" y="1712690"/>
            <a:ext cx="56642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b) [3</a:t>
            </a:r>
            <a:r>
              <a:rPr lang="en-US" sz="28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 - (8</a:t>
            </a:r>
            <a:r>
              <a:rPr lang="en-US" sz="28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 + 14) : 13]x = 5</a:t>
            </a:r>
            <a:r>
              <a:rPr lang="en-US" sz="28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 + 10</a:t>
            </a:r>
            <a:r>
              <a:rPr lang="en-US" sz="28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[81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 -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(64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 + 14) : 13]x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=125 + 100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[81 - 78: 13] x = 225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[81 - 6] x = 225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75x = 225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x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= 225 : 75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x = 3</a:t>
            </a:r>
          </a:p>
        </p:txBody>
      </p:sp>
      <p:pic>
        <p:nvPicPr>
          <p:cNvPr id="6" name="Picture 5" descr="boy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888" y="5427078"/>
            <a:ext cx="1033112" cy="137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39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30771" y="0"/>
            <a:ext cx="1208985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8327" y="766314"/>
            <a:ext cx="5127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</a:t>
            </a:r>
            <a:r>
              <a:rPr lang="nl-NL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Sử dụng máy tính cầm tay, tính: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61622" y="1438570"/>
            <a:ext cx="4257897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just">
              <a:lnSpc>
                <a:spcPct val="150000"/>
              </a:lnSpc>
              <a:buAutoNum type="alphaLcParenR"/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2027</a:t>
            </a:r>
            <a:r>
              <a:rPr lang="en-US" sz="2800" baseline="30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1973</a:t>
            </a:r>
            <a:r>
              <a:rPr lang="en-US" sz="2800" baseline="30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= 216 000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778" y="1438570"/>
            <a:ext cx="6991222" cy="59925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635263" y="2066897"/>
            <a:ext cx="2037125" cy="80929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5922" y="3505285"/>
            <a:ext cx="3560590" cy="1307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b) 4</a:t>
            </a:r>
            <a:r>
              <a:rPr lang="en-US" sz="28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+ (365 – 289) .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71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= 5 412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79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79608" y="-88010"/>
            <a:ext cx="1208985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4848" y="461390"/>
            <a:ext cx="1117325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6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</a:t>
            </a:r>
            <a:r>
              <a:rPr lang="nl-NL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Bảng sau thể hiện số liệu thống kê danh mục văn phòng phẩm của một cơ quan:</a:t>
            </a:r>
            <a:endParaRPr lang="en-US" sz="2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526688"/>
              </p:ext>
            </p:extLst>
          </p:nvPr>
        </p:nvGraphicFramePr>
        <p:xfrm>
          <a:off x="1384300" y="851155"/>
          <a:ext cx="8813800" cy="3840480"/>
        </p:xfrm>
        <a:graphic>
          <a:graphicData uri="http://schemas.openxmlformats.org/drawingml/2006/table">
            <a:tbl>
              <a:tblPr firstRow="1" firstCol="1" bandRow="1"/>
              <a:tblGrid>
                <a:gridCol w="2202986">
                  <a:extLst>
                    <a:ext uri="{9D8B030D-6E8A-4147-A177-3AD203B41FA5}">
                      <a16:colId xmlns:a16="http://schemas.microsoft.com/office/drawing/2014/main" val="1332848044"/>
                    </a:ext>
                  </a:extLst>
                </a:gridCol>
                <a:gridCol w="2202986">
                  <a:extLst>
                    <a:ext uri="{9D8B030D-6E8A-4147-A177-3AD203B41FA5}">
                      <a16:colId xmlns:a16="http://schemas.microsoft.com/office/drawing/2014/main" val="2414799079"/>
                    </a:ext>
                  </a:extLst>
                </a:gridCol>
                <a:gridCol w="2203914">
                  <a:extLst>
                    <a:ext uri="{9D8B030D-6E8A-4147-A177-3AD203B41FA5}">
                      <a16:colId xmlns:a16="http://schemas.microsoft.com/office/drawing/2014/main" val="3195015662"/>
                    </a:ext>
                  </a:extLst>
                </a:gridCol>
                <a:gridCol w="2203914">
                  <a:extLst>
                    <a:ext uri="{9D8B030D-6E8A-4147-A177-3AD203B41FA5}">
                      <a16:colId xmlns:a16="http://schemas.microsoft.com/office/drawing/2014/main" val="21735293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Số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thứ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tự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Loại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hàng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Số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lượng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Giá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vị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nghìn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đồng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0691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Vở loại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7319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Vở loại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427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Bút bi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1611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Thước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kẻ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7594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Bút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chì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09463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71550" y="5081400"/>
            <a:ext cx="96393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   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mua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phòng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35 . 10 + 67 . 5 + 100 . 5 + 35 . 7 + 35 . 5 = 1 605 (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: 1 605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718758" y="4517186"/>
            <a:ext cx="89027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mua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phòng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7" name="Picture 6" descr="boy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888" y="5427078"/>
            <a:ext cx="1033112" cy="137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69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0658" y="835292"/>
            <a:ext cx="89027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cầm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tay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quyết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tiễn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gắn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7532" y="153260"/>
            <a:ext cx="7113559" cy="661207"/>
          </a:xfrm>
          <a:prstGeom prst="rect">
            <a:avLst/>
          </a:prstGeom>
          <a:solidFill>
            <a:srgbClr val="99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680658" y="4080118"/>
            <a:ext cx="10718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Ghi nhớ thứ tự thực hiện các phép tính.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Làm các bài tập 1+ 3 (SBT-tr17).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“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Chia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hết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dư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hết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7532" y="3427201"/>
            <a:ext cx="4174476" cy="738664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* HƯỚNG DẪN VỀ NHÀ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85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Z1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2743200" y="2971800"/>
            <a:ext cx="838200" cy="9858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3733800" y="2971800"/>
            <a:ext cx="838200" cy="9858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4724400" y="2971800"/>
            <a:ext cx="838200" cy="9858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en-US" sz="5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5715000" y="2971800"/>
            <a:ext cx="838200" cy="9858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altLang="en-US" sz="5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6705600" y="2971800"/>
            <a:ext cx="838200" cy="9858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endParaRPr lang="en-US" altLang="en-US" sz="5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2" name="TextBox 8"/>
          <p:cNvSpPr txBox="1">
            <a:spLocks noChangeArrowheads="1"/>
          </p:cNvSpPr>
          <p:nvPr/>
        </p:nvSpPr>
        <p:spPr bwMode="auto">
          <a:xfrm>
            <a:off x="7696200" y="2971800"/>
            <a:ext cx="838200" cy="9858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</a:p>
        </p:txBody>
      </p:sp>
      <p:sp>
        <p:nvSpPr>
          <p:cNvPr id="10" name="Rectangle 9">
            <a:hlinkClick r:id="rId3" action="ppaction://hlinkpres?slideindex=10&amp;slidetitle=CÂU 1:"/>
          </p:cNvPr>
          <p:cNvSpPr>
            <a:spLocks noChangeArrowheads="1"/>
          </p:cNvSpPr>
          <p:nvPr/>
        </p:nvSpPr>
        <p:spPr bwMode="auto">
          <a:xfrm>
            <a:off x="2787650" y="2974250"/>
            <a:ext cx="838200" cy="990600"/>
          </a:xfrm>
          <a:prstGeom prst="rect">
            <a:avLst/>
          </a:prstGeom>
          <a:solidFill>
            <a:srgbClr val="0000CC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80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1" name="Rectangle 10">
            <a:hlinkClick r:id="rId4" action="ppaction://hlinkpres?slideindex=11&amp;slidetitle=CÂU 2:"/>
          </p:cNvPr>
          <p:cNvSpPr>
            <a:spLocks noChangeArrowheads="1"/>
          </p:cNvSpPr>
          <p:nvPr/>
        </p:nvSpPr>
        <p:spPr bwMode="auto">
          <a:xfrm>
            <a:off x="3733800" y="2959418"/>
            <a:ext cx="838200" cy="990600"/>
          </a:xfrm>
          <a:prstGeom prst="rect">
            <a:avLst/>
          </a:prstGeom>
          <a:solidFill>
            <a:srgbClr val="0000CC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80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2" name="Rectangle 11">
            <a:hlinkClick r:id="rId5" action="ppaction://hlinkpres?slideindex=12&amp;slidetitle=CÂU 3:"/>
          </p:cNvPr>
          <p:cNvSpPr>
            <a:spLocks noChangeArrowheads="1"/>
          </p:cNvSpPr>
          <p:nvPr/>
        </p:nvSpPr>
        <p:spPr bwMode="auto">
          <a:xfrm>
            <a:off x="4768850" y="2967038"/>
            <a:ext cx="838200" cy="990600"/>
          </a:xfrm>
          <a:prstGeom prst="rect">
            <a:avLst/>
          </a:prstGeom>
          <a:solidFill>
            <a:srgbClr val="0000CC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800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3" name="Rectangle 12">
            <a:hlinkClick r:id="rId6" action="ppaction://hlinkpres?slideindex=13&amp;slidetitle=CÂU 4:"/>
          </p:cNvPr>
          <p:cNvSpPr>
            <a:spLocks noChangeArrowheads="1"/>
          </p:cNvSpPr>
          <p:nvPr/>
        </p:nvSpPr>
        <p:spPr bwMode="auto">
          <a:xfrm>
            <a:off x="5737225" y="2959418"/>
            <a:ext cx="838200" cy="990600"/>
          </a:xfrm>
          <a:prstGeom prst="rect">
            <a:avLst/>
          </a:prstGeom>
          <a:solidFill>
            <a:srgbClr val="0000CC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8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4" name="Rectangle 13">
            <a:hlinkClick r:id="rId7" action="ppaction://hlinkpres?slideindex=14&amp;slidetitle=CÂU 5:"/>
          </p:cNvPr>
          <p:cNvSpPr>
            <a:spLocks noChangeArrowheads="1"/>
          </p:cNvSpPr>
          <p:nvPr/>
        </p:nvSpPr>
        <p:spPr bwMode="auto">
          <a:xfrm>
            <a:off x="6705600" y="2967038"/>
            <a:ext cx="838200" cy="990600"/>
          </a:xfrm>
          <a:prstGeom prst="rect">
            <a:avLst/>
          </a:prstGeom>
          <a:solidFill>
            <a:srgbClr val="0000CC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800" dirty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5" name="Rectangle 14">
            <a:hlinkClick r:id="rId8" action="ppaction://hlinkpres?slideindex=15&amp;slidetitle=CÂU 6:"/>
          </p:cNvPr>
          <p:cNvSpPr>
            <a:spLocks noChangeArrowheads="1"/>
          </p:cNvSpPr>
          <p:nvPr/>
        </p:nvSpPr>
        <p:spPr bwMode="auto">
          <a:xfrm>
            <a:off x="7716837" y="2959418"/>
            <a:ext cx="882650" cy="990600"/>
          </a:xfrm>
          <a:prstGeom prst="rect">
            <a:avLst/>
          </a:prstGeom>
          <a:solidFill>
            <a:srgbClr val="0000CC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800" dirty="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11279" name="TextBox 15"/>
          <p:cNvSpPr txBox="1">
            <a:spLocks noChangeArrowheads="1"/>
          </p:cNvSpPr>
          <p:nvPr/>
        </p:nvSpPr>
        <p:spPr bwMode="auto">
          <a:xfrm>
            <a:off x="2987403" y="805544"/>
            <a:ext cx="56007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0000CC"/>
                </a:solidFill>
              </a:rPr>
              <a:t>TRÒ CHƠI Ô CHỮ</a:t>
            </a:r>
          </a:p>
        </p:txBody>
      </p:sp>
      <p:sp>
        <p:nvSpPr>
          <p:cNvPr id="11280" name="AutoShape 20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0" y="6324600"/>
            <a:ext cx="11430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0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8" descr="bienquynh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1"/>
          <p:cNvSpPr>
            <a:spLocks noGrp="1"/>
          </p:cNvSpPr>
          <p:nvPr>
            <p:ph type="title" idx="4294967295"/>
          </p:nvPr>
        </p:nvSpPr>
        <p:spPr>
          <a:xfrm>
            <a:off x="4800600" y="0"/>
            <a:ext cx="30480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FFFF00"/>
                </a:solidFill>
              </a:rPr>
              <a:t>CÂU 1:</a:t>
            </a:r>
          </a:p>
        </p:txBody>
      </p:sp>
      <p:sp>
        <p:nvSpPr>
          <p:cNvPr id="4" name="Right Arrow 3">
            <a:hlinkClick r:id="rId3" action="ppaction://hlinkpres?slideindex=9&amp;slidetitle=PowerPoint Presentation"/>
          </p:cNvPr>
          <p:cNvSpPr/>
          <p:nvPr/>
        </p:nvSpPr>
        <p:spPr>
          <a:xfrm flipH="1">
            <a:off x="9296400" y="6324600"/>
            <a:ext cx="1143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6854" name="Text Box 6"/>
          <p:cNvSpPr txBox="1">
            <a:spLocks noChangeArrowheads="1"/>
          </p:cNvSpPr>
          <p:nvPr/>
        </p:nvSpPr>
        <p:spPr bwMode="auto">
          <a:xfrm>
            <a:off x="2743200" y="1690688"/>
            <a:ext cx="7848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Thực hiện phép tính:  2</a:t>
            </a:r>
            <a:r>
              <a:rPr lang="en-US" altLang="en-US" sz="2800" b="1" baseline="30000">
                <a:solidFill>
                  <a:srgbClr val="FFFF0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- 3.2 được kết quả là </a:t>
            </a:r>
          </a:p>
        </p:txBody>
      </p:sp>
      <p:sp>
        <p:nvSpPr>
          <p:cNvPr id="206855" name="Text Box 7"/>
          <p:cNvSpPr txBox="1">
            <a:spLocks noChangeArrowheads="1"/>
          </p:cNvSpPr>
          <p:nvPr/>
        </p:nvSpPr>
        <p:spPr bwMode="auto">
          <a:xfrm>
            <a:off x="3352800" y="2424114"/>
            <a:ext cx="6096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UcParenR"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0			B) 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C) 1			D) 10</a:t>
            </a:r>
          </a:p>
        </p:txBody>
      </p:sp>
      <p:sp>
        <p:nvSpPr>
          <p:cNvPr id="206858" name="Oval 10"/>
          <p:cNvSpPr>
            <a:spLocks noChangeArrowheads="1"/>
          </p:cNvSpPr>
          <p:nvPr/>
        </p:nvSpPr>
        <p:spPr bwMode="auto">
          <a:xfrm>
            <a:off x="6096000" y="2362200"/>
            <a:ext cx="381000" cy="6096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206859" name="Picture 11" descr="MatDongho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"/>
            <a:ext cx="153035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860" name="Group 12"/>
          <p:cNvGrpSpPr>
            <a:grpSpLocks/>
          </p:cNvGrpSpPr>
          <p:nvPr/>
        </p:nvGrpSpPr>
        <p:grpSpPr bwMode="auto">
          <a:xfrm>
            <a:off x="2392363" y="671514"/>
            <a:ext cx="114300" cy="1076325"/>
            <a:chOff x="1632" y="1344"/>
            <a:chExt cx="48" cy="768"/>
          </a:xfrm>
        </p:grpSpPr>
        <p:sp>
          <p:nvSpPr>
            <p:cNvPr id="12306" name="AutoShape 13"/>
            <p:cNvSpPr>
              <a:spLocks noChangeArrowheads="1"/>
            </p:cNvSpPr>
            <p:nvPr/>
          </p:nvSpPr>
          <p:spPr bwMode="auto">
            <a:xfrm>
              <a:off x="1632" y="1344"/>
              <a:ext cx="48" cy="384"/>
            </a:xfrm>
            <a:prstGeom prst="upArrow">
              <a:avLst>
                <a:gd name="adj1" fmla="val 50000"/>
                <a:gd name="adj2" fmla="val 20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2307" name="AutoShape 14"/>
            <p:cNvSpPr>
              <a:spLocks noChangeArrowheads="1"/>
            </p:cNvSpPr>
            <p:nvPr/>
          </p:nvSpPr>
          <p:spPr bwMode="auto">
            <a:xfrm flipV="1">
              <a:off x="1632" y="1728"/>
              <a:ext cx="48" cy="384"/>
            </a:xfrm>
            <a:prstGeom prst="upArrow">
              <a:avLst>
                <a:gd name="adj1" fmla="val 50000"/>
                <a:gd name="adj2" fmla="val 20000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206863" name="Group 15"/>
          <p:cNvGrpSpPr>
            <a:grpSpLocks/>
          </p:cNvGrpSpPr>
          <p:nvPr/>
        </p:nvGrpSpPr>
        <p:grpSpPr bwMode="auto">
          <a:xfrm>
            <a:off x="2392363" y="862014"/>
            <a:ext cx="114300" cy="695325"/>
            <a:chOff x="3312" y="864"/>
            <a:chExt cx="48" cy="768"/>
          </a:xfrm>
        </p:grpSpPr>
        <p:sp>
          <p:nvSpPr>
            <p:cNvPr id="12304" name="AutoShape 16"/>
            <p:cNvSpPr>
              <a:spLocks noChangeArrowheads="1"/>
            </p:cNvSpPr>
            <p:nvPr/>
          </p:nvSpPr>
          <p:spPr bwMode="auto">
            <a:xfrm>
              <a:off x="3312" y="864"/>
              <a:ext cx="48" cy="384"/>
            </a:xfrm>
            <a:prstGeom prst="upArrow">
              <a:avLst>
                <a:gd name="adj1" fmla="val 50000"/>
                <a:gd name="adj2" fmla="val 200000"/>
              </a:avLst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2305" name="AutoShape 17"/>
            <p:cNvSpPr>
              <a:spLocks noChangeArrowheads="1"/>
            </p:cNvSpPr>
            <p:nvPr/>
          </p:nvSpPr>
          <p:spPr bwMode="auto">
            <a:xfrm>
              <a:off x="3312" y="1248"/>
              <a:ext cx="48" cy="384"/>
            </a:xfrm>
            <a:prstGeom prst="upArrow">
              <a:avLst>
                <a:gd name="adj1" fmla="val 50000"/>
                <a:gd name="adj2" fmla="val 20000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206866" name="Oval 18"/>
          <p:cNvSpPr>
            <a:spLocks noChangeArrowheads="1"/>
          </p:cNvSpPr>
          <p:nvPr/>
        </p:nvSpPr>
        <p:spPr bwMode="auto">
          <a:xfrm>
            <a:off x="2373313" y="1133475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6867" name="AutoShape 19"/>
          <p:cNvSpPr>
            <a:spLocks noChangeArrowheads="1"/>
          </p:cNvSpPr>
          <p:nvPr/>
        </p:nvSpPr>
        <p:spPr bwMode="auto">
          <a:xfrm>
            <a:off x="3200400" y="0"/>
            <a:ext cx="1600200" cy="533400"/>
          </a:xfrm>
          <a:prstGeom prst="cloudCallout">
            <a:avLst>
              <a:gd name="adj1" fmla="val -52181"/>
              <a:gd name="adj2" fmla="val 138097"/>
            </a:avLst>
          </a:prstGeom>
          <a:solidFill>
            <a:srgbClr val="FFCCFF"/>
          </a:solidFill>
          <a:ln w="9525">
            <a:solidFill>
              <a:srgbClr val="99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  <a:latin typeface="Arial" panose="020B0604020202020204" pitchFamily="34" charset="0"/>
              </a:rPr>
              <a:t>Hết giờ</a:t>
            </a:r>
          </a:p>
        </p:txBody>
      </p:sp>
      <p:sp>
        <p:nvSpPr>
          <p:cNvPr id="12301" name="Text Box 23"/>
          <p:cNvSpPr txBox="1">
            <a:spLocks noChangeArrowheads="1"/>
          </p:cNvSpPr>
          <p:nvPr/>
        </p:nvSpPr>
        <p:spPr bwMode="auto">
          <a:xfrm>
            <a:off x="3352800" y="914400"/>
            <a:ext cx="693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FFFF"/>
                </a:solidFill>
                <a:latin typeface="Arial" panose="020B0604020202020204" pitchFamily="34" charset="0"/>
              </a:rPr>
              <a:t>(Em có thời gian là 30 giây cho câu hỏi này.)</a:t>
            </a:r>
          </a:p>
        </p:txBody>
      </p:sp>
      <p:pic>
        <p:nvPicPr>
          <p:cNvPr id="206868" name="Picture 20" descr="66_1024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4891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69" name="Picture 21" descr="66_1024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0"/>
            <a:ext cx="5251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33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L -0.56736 0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068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6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L 0.53715 0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068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06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206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8" dur="10000" fill="hold"/>
                                        <p:tgtEl>
                                          <p:spTgt spid="2068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30" dur="1000" fill="hold"/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6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4" grpId="0"/>
      <p:bldP spid="206855" grpId="0"/>
      <p:bldP spid="206858" grpId="0" animBg="1"/>
      <p:bldP spid="206866" grpId="0" animBg="1"/>
      <p:bldP spid="20686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>
            <a:hlinkClick r:id="rId2" action="ppaction://hlinkpres?slideindex=9&amp;slidetitle=PowerPoint Presentation"/>
          </p:cNvPr>
          <p:cNvSpPr/>
          <p:nvPr/>
        </p:nvSpPr>
        <p:spPr>
          <a:xfrm flipH="1">
            <a:off x="9296400" y="6324600"/>
            <a:ext cx="1143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7896" name="Picture 24" descr="Boy Thinking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334000"/>
            <a:ext cx="1143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6" name="Title 1"/>
          <p:cNvSpPr>
            <a:spLocks noGrp="1"/>
          </p:cNvSpPr>
          <p:nvPr>
            <p:ph type="title" idx="4294967295"/>
          </p:nvPr>
        </p:nvSpPr>
        <p:spPr>
          <a:xfrm>
            <a:off x="5029200" y="0"/>
            <a:ext cx="2971800" cy="1143000"/>
          </a:xfrm>
        </p:spPr>
        <p:txBody>
          <a:bodyPr/>
          <a:lstStyle/>
          <a:p>
            <a:r>
              <a:rPr lang="en-US" altLang="en-US" sz="3200">
                <a:solidFill>
                  <a:srgbClr val="0000CC"/>
                </a:solidFill>
              </a:rPr>
              <a:t>CÂU 2:</a:t>
            </a:r>
            <a:endParaRPr lang="en-US" altLang="en-US" smtClean="0"/>
          </a:p>
        </p:txBody>
      </p:sp>
      <p:sp>
        <p:nvSpPr>
          <p:cNvPr id="207909" name="Rectangle 37"/>
          <p:cNvSpPr>
            <a:spLocks noChangeArrowheads="1"/>
          </p:cNvSpPr>
          <p:nvPr/>
        </p:nvSpPr>
        <p:spPr bwMode="auto">
          <a:xfrm>
            <a:off x="3581400" y="2819400"/>
            <a:ext cx="1295400" cy="76200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7910" name="Line 38"/>
          <p:cNvSpPr>
            <a:spLocks noChangeShapeType="1"/>
          </p:cNvSpPr>
          <p:nvPr/>
        </p:nvSpPr>
        <p:spPr bwMode="auto">
          <a:xfrm>
            <a:off x="4953000" y="3200400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11" name="Rectangle 39"/>
          <p:cNvSpPr>
            <a:spLocks noChangeArrowheads="1"/>
          </p:cNvSpPr>
          <p:nvPr/>
        </p:nvSpPr>
        <p:spPr bwMode="auto">
          <a:xfrm>
            <a:off x="6324600" y="2819400"/>
            <a:ext cx="1295400" cy="76200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7912" name="Line 40"/>
          <p:cNvSpPr>
            <a:spLocks noChangeShapeType="1"/>
          </p:cNvSpPr>
          <p:nvPr/>
        </p:nvSpPr>
        <p:spPr bwMode="auto">
          <a:xfrm>
            <a:off x="7696200" y="32004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13" name="Rectangle 41"/>
          <p:cNvSpPr>
            <a:spLocks noChangeArrowheads="1"/>
          </p:cNvSpPr>
          <p:nvPr/>
        </p:nvSpPr>
        <p:spPr bwMode="auto">
          <a:xfrm>
            <a:off x="8839200" y="2819400"/>
            <a:ext cx="1295400" cy="762000"/>
          </a:xfrm>
          <a:prstGeom prst="rect">
            <a:avLst/>
          </a:prstGeom>
          <a:solidFill>
            <a:srgbClr val="0066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Arial" panose="020B0604020202020204" pitchFamily="34" charset="0"/>
              </a:rPr>
              <a:t>60</a:t>
            </a:r>
          </a:p>
        </p:txBody>
      </p:sp>
      <p:sp>
        <p:nvSpPr>
          <p:cNvPr id="207915" name="Rectangle 43"/>
          <p:cNvSpPr>
            <a:spLocks noChangeArrowheads="1"/>
          </p:cNvSpPr>
          <p:nvPr/>
        </p:nvSpPr>
        <p:spPr bwMode="auto">
          <a:xfrm>
            <a:off x="7848600" y="259080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x 4</a:t>
            </a:r>
          </a:p>
        </p:txBody>
      </p:sp>
      <p:sp>
        <p:nvSpPr>
          <p:cNvPr id="207916" name="Rectangle 44"/>
          <p:cNvSpPr>
            <a:spLocks noChangeArrowheads="1"/>
          </p:cNvSpPr>
          <p:nvPr/>
        </p:nvSpPr>
        <p:spPr bwMode="auto">
          <a:xfrm>
            <a:off x="5181600" y="2590800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+ 3</a:t>
            </a:r>
          </a:p>
        </p:txBody>
      </p:sp>
      <p:sp>
        <p:nvSpPr>
          <p:cNvPr id="13324" name="Text Box 45"/>
          <p:cNvSpPr txBox="1">
            <a:spLocks noChangeArrowheads="1"/>
          </p:cNvSpPr>
          <p:nvPr/>
        </p:nvSpPr>
        <p:spPr bwMode="auto">
          <a:xfrm>
            <a:off x="3581400" y="914400"/>
            <a:ext cx="693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(Em có thời gian là 30 giây cho câu hỏi này.)</a:t>
            </a:r>
          </a:p>
        </p:txBody>
      </p:sp>
      <p:sp>
        <p:nvSpPr>
          <p:cNvPr id="207919" name="Title 1"/>
          <p:cNvSpPr>
            <a:spLocks/>
          </p:cNvSpPr>
          <p:nvPr/>
        </p:nvSpPr>
        <p:spPr bwMode="auto">
          <a:xfrm>
            <a:off x="3429000" y="1295400"/>
            <a:ext cx="6705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CC"/>
                </a:solidFill>
                <a:latin typeface="Arial" panose="020B0604020202020204" pitchFamily="34" charset="0"/>
              </a:rPr>
              <a:t>Điền số thích hợp vào ô vuông </a:t>
            </a:r>
            <a:endParaRPr lang="en-US" altLang="en-US" sz="4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207920" name="Picture 48" descr="MatDongho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153035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7921" name="Group 49"/>
          <p:cNvGrpSpPr>
            <a:grpSpLocks/>
          </p:cNvGrpSpPr>
          <p:nvPr/>
        </p:nvGrpSpPr>
        <p:grpSpPr bwMode="auto">
          <a:xfrm>
            <a:off x="2392363" y="1357314"/>
            <a:ext cx="114300" cy="1076325"/>
            <a:chOff x="1632" y="1344"/>
            <a:chExt cx="48" cy="768"/>
          </a:xfrm>
        </p:grpSpPr>
        <p:sp>
          <p:nvSpPr>
            <p:cNvPr id="13337" name="AutoShape 50"/>
            <p:cNvSpPr>
              <a:spLocks noChangeArrowheads="1"/>
            </p:cNvSpPr>
            <p:nvPr/>
          </p:nvSpPr>
          <p:spPr bwMode="auto">
            <a:xfrm>
              <a:off x="1632" y="1344"/>
              <a:ext cx="48" cy="384"/>
            </a:xfrm>
            <a:prstGeom prst="upArrow">
              <a:avLst>
                <a:gd name="adj1" fmla="val 50000"/>
                <a:gd name="adj2" fmla="val 20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3338" name="AutoShape 51"/>
            <p:cNvSpPr>
              <a:spLocks noChangeArrowheads="1"/>
            </p:cNvSpPr>
            <p:nvPr/>
          </p:nvSpPr>
          <p:spPr bwMode="auto">
            <a:xfrm flipV="1">
              <a:off x="1632" y="1728"/>
              <a:ext cx="48" cy="384"/>
            </a:xfrm>
            <a:prstGeom prst="upArrow">
              <a:avLst>
                <a:gd name="adj1" fmla="val 50000"/>
                <a:gd name="adj2" fmla="val 20000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207924" name="Group 52"/>
          <p:cNvGrpSpPr>
            <a:grpSpLocks/>
          </p:cNvGrpSpPr>
          <p:nvPr/>
        </p:nvGrpSpPr>
        <p:grpSpPr bwMode="auto">
          <a:xfrm>
            <a:off x="2392363" y="1547814"/>
            <a:ext cx="114300" cy="695325"/>
            <a:chOff x="3312" y="864"/>
            <a:chExt cx="48" cy="768"/>
          </a:xfrm>
        </p:grpSpPr>
        <p:sp>
          <p:nvSpPr>
            <p:cNvPr id="13335" name="AutoShape 53"/>
            <p:cNvSpPr>
              <a:spLocks noChangeArrowheads="1"/>
            </p:cNvSpPr>
            <p:nvPr/>
          </p:nvSpPr>
          <p:spPr bwMode="auto">
            <a:xfrm>
              <a:off x="3312" y="864"/>
              <a:ext cx="48" cy="384"/>
            </a:xfrm>
            <a:prstGeom prst="upArrow">
              <a:avLst>
                <a:gd name="adj1" fmla="val 50000"/>
                <a:gd name="adj2" fmla="val 200000"/>
              </a:avLst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3336" name="AutoShape 54"/>
            <p:cNvSpPr>
              <a:spLocks noChangeArrowheads="1"/>
            </p:cNvSpPr>
            <p:nvPr/>
          </p:nvSpPr>
          <p:spPr bwMode="auto">
            <a:xfrm>
              <a:off x="3312" y="1248"/>
              <a:ext cx="48" cy="384"/>
            </a:xfrm>
            <a:prstGeom prst="upArrow">
              <a:avLst>
                <a:gd name="adj1" fmla="val 50000"/>
                <a:gd name="adj2" fmla="val 20000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207927" name="Oval 55"/>
          <p:cNvSpPr>
            <a:spLocks noChangeArrowheads="1"/>
          </p:cNvSpPr>
          <p:nvPr/>
        </p:nvSpPr>
        <p:spPr bwMode="auto">
          <a:xfrm>
            <a:off x="2373313" y="1819275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7928" name="AutoShape 56"/>
          <p:cNvSpPr>
            <a:spLocks noChangeArrowheads="1"/>
          </p:cNvSpPr>
          <p:nvPr/>
        </p:nvSpPr>
        <p:spPr bwMode="auto">
          <a:xfrm>
            <a:off x="3124200" y="152400"/>
            <a:ext cx="1600200" cy="533400"/>
          </a:xfrm>
          <a:prstGeom prst="cloudCallout">
            <a:avLst>
              <a:gd name="adj1" fmla="val -52181"/>
              <a:gd name="adj2" fmla="val 342856"/>
            </a:avLst>
          </a:prstGeom>
          <a:solidFill>
            <a:srgbClr val="FFCCFF"/>
          </a:solidFill>
          <a:ln w="9525">
            <a:solidFill>
              <a:srgbClr val="99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  <a:latin typeface="Arial" panose="020B0604020202020204" pitchFamily="34" charset="0"/>
              </a:rPr>
              <a:t>Hết giờ</a:t>
            </a:r>
          </a:p>
        </p:txBody>
      </p:sp>
      <p:sp>
        <p:nvSpPr>
          <p:cNvPr id="207938" name="Text Box 66"/>
          <p:cNvSpPr txBox="1">
            <a:spLocks noChangeArrowheads="1"/>
          </p:cNvSpPr>
          <p:nvPr/>
        </p:nvSpPr>
        <p:spPr bwMode="auto">
          <a:xfrm>
            <a:off x="6553200" y="2895601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15</a:t>
            </a:r>
          </a:p>
        </p:txBody>
      </p:sp>
      <p:sp>
        <p:nvSpPr>
          <p:cNvPr id="207878" name="Text Box 6"/>
          <p:cNvSpPr txBox="1">
            <a:spLocks noChangeArrowheads="1"/>
          </p:cNvSpPr>
          <p:nvPr/>
        </p:nvSpPr>
        <p:spPr bwMode="auto">
          <a:xfrm>
            <a:off x="3886200" y="2895601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12</a:t>
            </a:r>
          </a:p>
        </p:txBody>
      </p:sp>
      <p:pic>
        <p:nvPicPr>
          <p:cNvPr id="207906" name="Picture 34" descr="66_1024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26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907" name="Picture 35" descr="66_1024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0"/>
            <a:ext cx="487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L -0.56736 0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07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6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 L 0.53715 0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079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7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7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7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8" dur="15000" fill="hold"/>
                                        <p:tgtEl>
                                          <p:spTgt spid="2079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50" dur="1000" fill="hold"/>
                                        <p:tgtEl>
                                          <p:spTgt spid="2079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20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20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909" grpId="0" animBg="1"/>
      <p:bldP spid="207911" grpId="0" animBg="1"/>
      <p:bldP spid="207913" grpId="0" animBg="1"/>
      <p:bldP spid="207915" grpId="0"/>
      <p:bldP spid="207916" grpId="0"/>
      <p:bldP spid="207919" grpId="0"/>
      <p:bldP spid="207927" grpId="0" animBg="1"/>
      <p:bldP spid="2079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CA VIDEO NEN PPT\HÌNH ẢNH\Micke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1219200"/>
            <a:ext cx="3616325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WordArt 128">
            <a:hlinkClick r:id="" action="ppaction://noaction"/>
          </p:cNvPr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828800" y="5410200"/>
            <a:ext cx="8686800" cy="7620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pt-BR" sz="3600" b="1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TỐT!</a:t>
            </a:r>
            <a:endParaRPr lang="en-US" sz="3600" b="1" kern="1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86525" y="350839"/>
            <a:ext cx="1905000" cy="17367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29943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9196" y="3176568"/>
            <a:ext cx="1966912" cy="22748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2654700" y="2657075"/>
            <a:ext cx="6858000" cy="149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7977190" y="2643189"/>
            <a:ext cx="68580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52400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52400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20706" y="1836967"/>
            <a:ext cx="5299669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KHỞI ĐỘNG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1614491" y="2875357"/>
            <a:ext cx="6629400" cy="136315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 – (6:3 + 1).2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0391" y="1912653"/>
            <a:ext cx="774700" cy="7572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548607" y="4314012"/>
            <a:ext cx="2514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600" b="1" i="1" u="sng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6600" b="1" i="1" u="sng" dirty="0">
                <a:solidFill>
                  <a:srgbClr val="FF00FF"/>
                </a:solidFill>
                <a:latin typeface="VNI-Brush" pitchFamily="2" charset="0"/>
              </a:rPr>
              <a:t> 5</a:t>
            </a:r>
            <a:endParaRPr lang="en-US" altLang="en-US" sz="6600" b="1" i="1" dirty="0">
              <a:solidFill>
                <a:srgbClr val="FF00FF"/>
              </a:solidFill>
              <a:latin typeface="VNI-Brush" pitchFamily="2" charset="0"/>
            </a:endParaRPr>
          </a:p>
        </p:txBody>
      </p:sp>
      <p:sp>
        <p:nvSpPr>
          <p:cNvPr id="18" name="WordArt 12"/>
          <p:cNvSpPr>
            <a:spLocks noChangeArrowheads="1" noChangeShapeType="1" noTextEdit="1"/>
          </p:cNvSpPr>
          <p:nvPr/>
        </p:nvSpPr>
        <p:spPr bwMode="auto">
          <a:xfrm>
            <a:off x="2509042" y="5405655"/>
            <a:ext cx="70866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 TỰ THỰC HIỆN PHÉP TÍNH</a:t>
            </a:r>
          </a:p>
        </p:txBody>
      </p:sp>
      <p:sp>
        <p:nvSpPr>
          <p:cNvPr id="3" name="Rectangle 2"/>
          <p:cNvSpPr/>
          <p:nvPr/>
        </p:nvSpPr>
        <p:spPr>
          <a:xfrm>
            <a:off x="1548607" y="327293"/>
            <a:ext cx="88528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CHỦ ĐỀ 2: CÁC PHÉP TÍNH TRONG TẬP HỢP SỐ TỰ NHIÊN</a:t>
            </a:r>
          </a:p>
        </p:txBody>
      </p:sp>
    </p:spTree>
    <p:extLst>
      <p:ext uri="{BB962C8B-B14F-4D97-AF65-F5344CB8AC3E}">
        <p14:creationId xmlns:p14="http://schemas.microsoft.com/office/powerpoint/2010/main" val="28624916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780652" y="749845"/>
            <a:ext cx="62753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7" name="TextBox 3"/>
          <p:cNvSpPr txBox="1">
            <a:spLocks noChangeArrowheads="1"/>
          </p:cNvSpPr>
          <p:nvPr/>
        </p:nvSpPr>
        <p:spPr bwMode="auto">
          <a:xfrm>
            <a:off x="1549401" y="26988"/>
            <a:ext cx="9070975" cy="64611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  THỨ TỰ THỰC HIỆN PHÉP TÍNH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915716" y="3773769"/>
            <a:ext cx="75049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102692" y="4762796"/>
            <a:ext cx="1198661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chia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chia,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915716" y="1214720"/>
            <a:ext cx="61662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55293" y="3150141"/>
            <a:ext cx="52597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d) 6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– 6 : 3 . 2 = 6 – 2. 2 = 6 - 4 = 2</a:t>
            </a:r>
          </a:p>
        </p:txBody>
      </p:sp>
      <p:sp>
        <p:nvSpPr>
          <p:cNvPr id="3" name="Rectangle 2"/>
          <p:cNvSpPr/>
          <p:nvPr/>
        </p:nvSpPr>
        <p:spPr>
          <a:xfrm>
            <a:off x="4255293" y="1438970"/>
            <a:ext cx="74861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LcParenR"/>
              <a:tabLst>
                <a:tab pos="360045" algn="l"/>
                <a:tab pos="720090" algn="l"/>
              </a:tabLst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52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– 8 + 11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= 44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+ 11 =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55;</a:t>
            </a:r>
          </a:p>
        </p:txBody>
      </p:sp>
      <p:sp>
        <p:nvSpPr>
          <p:cNvPr id="4" name="Rectangle 3"/>
          <p:cNvSpPr/>
          <p:nvPr/>
        </p:nvSpPr>
        <p:spPr>
          <a:xfrm>
            <a:off x="4255292" y="1954645"/>
            <a:ext cx="40124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60045" algn="l"/>
                <a:tab pos="720090" algn="l"/>
              </a:tabLs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b) 60 : 10 × 5 =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6x5 = 30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0652" y="4296989"/>
            <a:ext cx="64363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Tx/>
              <a:buChar char="-"/>
              <a:defRPr/>
            </a:pP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4164751" y="2540682"/>
            <a:ext cx="610455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60045" algn="l"/>
                <a:tab pos="720090" algn="l"/>
              </a:tabLs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c) 10 + 2 . 4</a:t>
            </a:r>
            <a:r>
              <a:rPr lang="en-US" sz="28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= 10 + 2. 16 = 10 + 32 = 42</a:t>
            </a:r>
          </a:p>
        </p:txBody>
      </p:sp>
      <p:pic>
        <p:nvPicPr>
          <p:cNvPr id="13" name="Picture 12" descr="boy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888" y="26988"/>
            <a:ext cx="1033112" cy="137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66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1" grpId="0"/>
      <p:bldP spid="14" grpId="0"/>
      <p:bldP spid="2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Box 3"/>
          <p:cNvSpPr txBox="1">
            <a:spLocks noChangeArrowheads="1"/>
          </p:cNvSpPr>
          <p:nvPr/>
        </p:nvSpPr>
        <p:spPr bwMode="auto">
          <a:xfrm>
            <a:off x="1549401" y="26988"/>
            <a:ext cx="9070975" cy="64611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  THỨ TỰ THỰC HIỆN PHÉP TÍNH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968724" y="5580345"/>
            <a:ext cx="702487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buFontTx/>
              <a:buChar char="-"/>
              <a:defRPr/>
            </a:pP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–&gt;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[ ]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–&gt;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{ }</a:t>
            </a: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1142602" y="1268542"/>
            <a:ext cx="265157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6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(6:3 + 1).2 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3794179" y="1268542"/>
            <a:ext cx="224889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6 – (2 + 1).2 </a:t>
            </a: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6018164" y="1268542"/>
            <a:ext cx="174969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6 – 3.2 </a:t>
            </a: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7308849" y="1305695"/>
            <a:ext cx="185053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6 – 6 = 0 </a:t>
            </a:r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968724" y="890570"/>
            <a:ext cx="61662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2849" y="2000972"/>
            <a:ext cx="6096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60045" algn="l"/>
                <a:tab pos="720090" algn="l"/>
              </a:tabLst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b) {15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+ 2.[8-(5-3)]} : 9 </a:t>
            </a:r>
          </a:p>
          <a:p>
            <a:pPr marL="22860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60045" algn="l"/>
                <a:tab pos="720090" algn="l"/>
              </a:tabLs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= 15 + 2.[8-2]} : 9</a:t>
            </a:r>
          </a:p>
          <a:p>
            <a:pPr marL="22860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60045" algn="l"/>
                <a:tab pos="720090" algn="l"/>
              </a:tabLs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= {15 + 2.6} : 9</a:t>
            </a:r>
          </a:p>
          <a:p>
            <a:pPr marL="22860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60045" algn="l"/>
                <a:tab pos="720090" algn="l"/>
              </a:tabLs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= {15+12} :9</a:t>
            </a:r>
          </a:p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27 : 9 = 3</a:t>
            </a:r>
          </a:p>
        </p:txBody>
      </p:sp>
      <p:pic>
        <p:nvPicPr>
          <p:cNvPr id="11" name="Picture 10" descr="boy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888" y="5485815"/>
            <a:ext cx="1033112" cy="137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49401" y="2811056"/>
            <a:ext cx="357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{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77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extBox 3"/>
          <p:cNvSpPr txBox="1">
            <a:spLocks noChangeArrowheads="1"/>
          </p:cNvSpPr>
          <p:nvPr/>
        </p:nvSpPr>
        <p:spPr bwMode="auto">
          <a:xfrm>
            <a:off x="1549401" y="26988"/>
            <a:ext cx="9070975" cy="64611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  THỨ TỰ THỰC HIỆN PHÉP TÍNH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2768600" y="1156495"/>
            <a:ext cx="561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5391150" y="2219326"/>
            <a:ext cx="1181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3759200" y="1157289"/>
            <a:ext cx="388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72 . 19 – 36</a:t>
            </a:r>
            <a:r>
              <a:rPr lang="en-US" alt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18</a:t>
            </a: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3759200" y="1677989"/>
            <a:ext cx="57531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750 : {130 – [(5.14 – 65)</a:t>
            </a:r>
            <a:r>
              <a:rPr lang="en-US" alt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+ 3]}</a:t>
            </a: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1790700" y="2743201"/>
            <a:ext cx="388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  72 . 19 – 36</a:t>
            </a:r>
            <a:r>
              <a:rPr lang="en-US" altLang="en-US" sz="28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18</a:t>
            </a: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2146300" y="3124201"/>
            <a:ext cx="388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1368 – 1296 : 18</a:t>
            </a: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2133600" y="3648075"/>
            <a:ext cx="3886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1368 – 72 = 1296</a:t>
            </a: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1765300" y="4170364"/>
            <a:ext cx="5753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750 : {130 – [(5.14 – 65)</a:t>
            </a:r>
            <a:r>
              <a:rPr lang="en-US" altLang="en-US" sz="28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+ 3]}</a:t>
            </a: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1790700" y="4724401"/>
            <a:ext cx="5753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750 : {130 – [(70 – 65)</a:t>
            </a:r>
            <a:r>
              <a:rPr lang="en-US" alt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+ 3]}</a:t>
            </a: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1739900" y="5248275"/>
            <a:ext cx="57531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750 : {130 – [5</a:t>
            </a:r>
            <a:r>
              <a:rPr lang="en-US" alt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+ 3]}</a:t>
            </a: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1790700" y="5770564"/>
            <a:ext cx="5753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750 : {130 – [125 + 3]}</a:t>
            </a:r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1765300" y="6294439"/>
            <a:ext cx="57531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750 : {130 – 128}</a:t>
            </a: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4854575" y="6276975"/>
            <a:ext cx="57531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750 : 2 = 375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3" y="1003730"/>
            <a:ext cx="2761727" cy="859611"/>
          </a:xfrm>
          <a:prstGeom prst="rect">
            <a:avLst/>
          </a:prstGeom>
        </p:spPr>
      </p:pic>
      <p:pic>
        <p:nvPicPr>
          <p:cNvPr id="25" name="Picture 24" descr="boy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888" y="5427078"/>
            <a:ext cx="1033112" cy="137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28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1549401" y="26988"/>
            <a:ext cx="9070975" cy="64611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  THỨ TỰ THỰC HIỆN PHÉP TÍNH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2362200" y="993776"/>
            <a:ext cx="441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2352477" y="1632885"/>
            <a:ext cx="307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(13x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12</a:t>
            </a:r>
            <a:r>
              <a:rPr lang="en-US" alt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):5 = 5</a:t>
            </a: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2660650" y="2271994"/>
            <a:ext cx="2882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(13x – 144):5 = 5</a:t>
            </a:r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2660650" y="2950343"/>
            <a:ext cx="271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13x – 144 = 5.5</a:t>
            </a: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2660650" y="3514696"/>
            <a:ext cx="254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13x – 144 = 25</a:t>
            </a:r>
          </a:p>
        </p:txBody>
      </p:sp>
      <p:sp>
        <p:nvSpPr>
          <p:cNvPr id="28" name="TextBox 4"/>
          <p:cNvSpPr txBox="1">
            <a:spLocks noChangeArrowheads="1"/>
          </p:cNvSpPr>
          <p:nvPr/>
        </p:nvSpPr>
        <p:spPr bwMode="auto">
          <a:xfrm>
            <a:off x="2613819" y="4113979"/>
            <a:ext cx="34671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13x  = 25 + 144 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13x  =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169</a:t>
            </a:r>
          </a:p>
        </p:txBody>
      </p:sp>
      <p:sp>
        <p:nvSpPr>
          <p:cNvPr id="29" name="TextBox 4"/>
          <p:cNvSpPr txBox="1">
            <a:spLocks noChangeArrowheads="1"/>
          </p:cNvSpPr>
          <p:nvPr/>
        </p:nvSpPr>
        <p:spPr bwMode="auto">
          <a:xfrm>
            <a:off x="2696369" y="5143494"/>
            <a:ext cx="2997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 = 169 : 13 </a:t>
            </a:r>
            <a:endParaRPr lang="en-US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=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19088" y="885825"/>
            <a:ext cx="2043112" cy="6096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6080919" y="1633540"/>
            <a:ext cx="19050" cy="52244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198592" y="1407081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b) 3x [8</a:t>
            </a:r>
            <a:r>
              <a:rPr lang="en-US" sz="28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 - 2.(2</a:t>
            </a:r>
            <a:r>
              <a:rPr lang="en-US" sz="28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 - 1)] = 2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022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3x [64 - 2 . (32 - 1)]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= 2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022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3x [ 64 – 2.31] = 2 022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3x [ 64 – 62] = 2 022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3x. 2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= 2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022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3x = 2 022 : 2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3x = 1 011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x = 1 011 :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 =&gt;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x = 337</a:t>
            </a:r>
          </a:p>
        </p:txBody>
      </p:sp>
      <p:pic>
        <p:nvPicPr>
          <p:cNvPr id="13" name="Picture 12" descr="boy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888" y="5427078"/>
            <a:ext cx="1033112" cy="137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11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5" grpId="0"/>
      <p:bldP spid="26" grpId="0"/>
      <p:bldP spid="27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1573214" y="635000"/>
            <a:ext cx="62753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Sử dụng máy tính cầm tay</a:t>
            </a:r>
          </a:p>
        </p:txBody>
      </p:sp>
      <p:sp>
        <p:nvSpPr>
          <p:cNvPr id="8199" name="TextBox 3"/>
          <p:cNvSpPr txBox="1">
            <a:spLocks noChangeArrowheads="1"/>
          </p:cNvSpPr>
          <p:nvPr/>
        </p:nvSpPr>
        <p:spPr bwMode="auto">
          <a:xfrm>
            <a:off x="1549401" y="26988"/>
            <a:ext cx="9070975" cy="64611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  THỨ TỰ THỰC HIỆN PHÉP TÍNH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8526" y="1157289"/>
            <a:ext cx="2835275" cy="54244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8015288" y="1447800"/>
            <a:ext cx="2286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Mở máy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7124700" y="1828800"/>
            <a:ext cx="1028700" cy="1066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2286000" y="1566864"/>
            <a:ext cx="228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Tắt máy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933700" y="1970088"/>
            <a:ext cx="2247900" cy="9255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933700" y="1970088"/>
            <a:ext cx="4173538" cy="27543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4"/>
          <p:cNvSpPr txBox="1">
            <a:spLocks noChangeArrowheads="1"/>
          </p:cNvSpPr>
          <p:nvPr/>
        </p:nvSpPr>
        <p:spPr bwMode="auto">
          <a:xfrm>
            <a:off x="8434388" y="4462464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Xóa 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6610350" y="4724400"/>
            <a:ext cx="19240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4"/>
          <p:cNvSpPr txBox="1">
            <a:spLocks noChangeArrowheads="1"/>
          </p:cNvSpPr>
          <p:nvPr/>
        </p:nvSpPr>
        <p:spPr bwMode="auto">
          <a:xfrm>
            <a:off x="8434388" y="3429001"/>
            <a:ext cx="2005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Lũy thừa 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6324600" y="3744913"/>
            <a:ext cx="2209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4"/>
          <p:cNvSpPr txBox="1">
            <a:spLocks noChangeArrowheads="1"/>
          </p:cNvSpPr>
          <p:nvPr/>
        </p:nvSpPr>
        <p:spPr bwMode="auto">
          <a:xfrm>
            <a:off x="1993900" y="5092701"/>
            <a:ext cx="2586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Hàng phím số</a:t>
            </a:r>
          </a:p>
        </p:txBody>
      </p:sp>
      <p:sp>
        <p:nvSpPr>
          <p:cNvPr id="12" name="Left Brace 11"/>
          <p:cNvSpPr/>
          <p:nvPr/>
        </p:nvSpPr>
        <p:spPr>
          <a:xfrm>
            <a:off x="4265613" y="4583114"/>
            <a:ext cx="381000" cy="1633537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7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6" grpId="0"/>
      <p:bldP spid="21" grpId="0"/>
      <p:bldP spid="31" grpId="0"/>
      <p:bldP spid="33" grpId="0"/>
      <p:bldP spid="35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1022" y="869627"/>
            <a:ext cx="2257349" cy="661207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3: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549401" y="26988"/>
            <a:ext cx="9070975" cy="646112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  THỨ TỰ THỰC HIỆN PHÉP TÍNH</a:t>
            </a:r>
          </a:p>
        </p:txBody>
      </p:sp>
      <p:sp>
        <p:nvSpPr>
          <p:cNvPr id="4" name="Rectangle 3"/>
          <p:cNvSpPr/>
          <p:nvPr/>
        </p:nvSpPr>
        <p:spPr>
          <a:xfrm>
            <a:off x="3078371" y="1007614"/>
            <a:ext cx="4768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Sử dụng máy tính cầm tay, tính: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414622" y="1668821"/>
            <a:ext cx="431720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a) 93. ( 4327 – 1928) + 2500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590" y="1753002"/>
            <a:ext cx="6816888" cy="10556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10170" y="2610736"/>
            <a:ext cx="152958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</p:txBody>
      </p:sp>
      <p:pic>
        <p:nvPicPr>
          <p:cNvPr id="28" name="Picture 27"/>
          <p:cNvPicPr/>
          <p:nvPr/>
        </p:nvPicPr>
        <p:blipFill>
          <a:blip r:embed="rId3"/>
          <a:stretch>
            <a:fillRect/>
          </a:stretch>
        </p:blipFill>
        <p:spPr>
          <a:xfrm>
            <a:off x="6577336" y="2692636"/>
            <a:ext cx="3863132" cy="1111047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75302" y="2292159"/>
            <a:ext cx="164339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= 225 607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723" y="3772538"/>
            <a:ext cx="407034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b) 5</a:t>
            </a:r>
            <a:r>
              <a:rPr lang="en-US" sz="28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(64.19 + 26.35) – 2</a:t>
            </a:r>
            <a:r>
              <a:rPr lang="en-US" sz="28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10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1828" y="4141870"/>
            <a:ext cx="7218872" cy="11054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07988" y="5165587"/>
            <a:ext cx="170912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</a:p>
        </p:txBody>
      </p:sp>
      <p:pic>
        <p:nvPicPr>
          <p:cNvPr id="33" name="Picture 32"/>
          <p:cNvPicPr/>
          <p:nvPr/>
        </p:nvPicPr>
        <p:blipFill>
          <a:blip r:embed="rId5"/>
          <a:stretch>
            <a:fillRect/>
          </a:stretch>
        </p:blipFill>
        <p:spPr>
          <a:xfrm>
            <a:off x="6357269" y="5333454"/>
            <a:ext cx="4303266" cy="1253963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64955" y="4594790"/>
            <a:ext cx="164339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= 264 726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87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9" grpId="0"/>
      <p:bldP spid="29" grpId="0"/>
      <p:bldP spid="10" grpId="0"/>
      <p:bldP spid="12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30771" y="0"/>
            <a:ext cx="1208985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6605" y="756536"/>
            <a:ext cx="131471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6604" y="1613238"/>
            <a:ext cx="387399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a) 2 023 + 25</a:t>
            </a:r>
            <a:r>
              <a:rPr lang="en-US" sz="28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2 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: 5</a:t>
            </a:r>
            <a:r>
              <a:rPr lang="en-US" sz="28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 + 27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= 2 023 +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625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 :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125+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27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2 023 + 5 +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27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= 2 028 + 27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= 2 055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6239756" y="1613238"/>
            <a:ext cx="472440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b) 60 : [7 . (11</a:t>
            </a:r>
            <a:r>
              <a:rPr lang="en-US" sz="28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 - 20 . 6) + 5]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60 : [7 . (121 - 120) + 5]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= 60 : (7 . 1 + 5)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= 60 : 12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= 5</a:t>
            </a:r>
          </a:p>
        </p:txBody>
      </p:sp>
      <p:pic>
        <p:nvPicPr>
          <p:cNvPr id="7" name="Picture 6" descr="boy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888" y="5427078"/>
            <a:ext cx="1033112" cy="137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63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FFOutput\Heart And Soul30.mp3"/>
  <p:tag name="PPSNARRATION" val="84,1527416160,D:\DINH LI PY-TA-GO-ELEARNING\TEP NGUON\PYTAGO HUE_pptx\Media.ppcx"/>
  <p:tag name="HTML_SHAPEINFO" val="&lt;SlideThumbPath val=&quot;Slide67.PNG&quot;/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C9719A2-C857-468F-8D80-0345D6FD75B3}&quot;/&gt;&lt;isInvalidForFieldText val=&quot;0&quot;/&gt;&lt;Image&gt;&lt;filename val=&quot;C:\Users\ADMINI~1\AppData\Local\Temp\PR\data\asimages\{DC9719A2-C857-468F-8D80-0345D6FD75B3}_67.png&quot;/&gt;&lt;left val=&quot;23&quot;/&gt;&lt;top val=&quot;426&quot;/&gt;&lt;width val=&quot;686&quot;/&gt;&lt;height val=&quot;61&quot;/&gt;&lt;hasText val=&quot;1&quot;/&gt;&lt;/Image&gt;&lt;/ThreeDShapeInfo&gt;"/>
  <p:tag name="PRESENTER_SHAPETEXTINFO" val="&lt;ShapeTextInfo&gt;&lt;TableIndex row=&quot;-1&quot; col=&quot;-1&quot;&gt;&lt;linesCount val=&quot;1&quot;/&gt;&lt;lineCharCount val=&quot;61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983</Words>
  <Application>Microsoft Office PowerPoint</Application>
  <PresentationFormat>Widescreen</PresentationFormat>
  <Paragraphs>181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Times New Roman</vt:lpstr>
      <vt:lpstr>VNI-Brush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1:</vt:lpstr>
      <vt:lpstr>CÂU 2: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6, 7</dc:title>
  <dc:creator>Admin</dc:creator>
  <cp:lastModifiedBy>Admin</cp:lastModifiedBy>
  <cp:revision>40</cp:revision>
  <dcterms:created xsi:type="dcterms:W3CDTF">2021-09-07T12:27:22Z</dcterms:created>
  <dcterms:modified xsi:type="dcterms:W3CDTF">2022-07-27T04:35:08Z</dcterms:modified>
</cp:coreProperties>
</file>